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98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60" r:id="rId6"/>
    <p:sldId id="279" r:id="rId7"/>
    <p:sldId id="263" r:id="rId8"/>
    <p:sldId id="262" r:id="rId9"/>
    <p:sldId id="284" r:id="rId10"/>
    <p:sldId id="274" r:id="rId11"/>
    <p:sldId id="278" r:id="rId12"/>
    <p:sldId id="275" r:id="rId1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33"/>
    <a:srgbClr val="660066"/>
    <a:srgbClr val="FFFFFF"/>
    <a:srgbClr val="006666"/>
    <a:srgbClr val="009999"/>
    <a:srgbClr val="00CC99"/>
    <a:srgbClr val="330099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70" autoAdjust="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22" y="-72"/>
      </p:cViewPr>
      <p:guideLst>
        <p:guide orient="horz" pos="2927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6563" cy="4615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6" tIns="46466" rIns="92936" bIns="46466" numCol="1" anchor="t" anchorCtr="0" compatLnSpc="1">
            <a:prstTxWarp prst="textNoShape">
              <a:avLst/>
            </a:prstTxWarp>
          </a:bodyPr>
          <a:lstStyle>
            <a:lvl1pPr defTabSz="93017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1"/>
            <a:ext cx="2976562" cy="4615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6" tIns="46466" rIns="92936" bIns="46466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9018"/>
            <a:ext cx="2976563" cy="4615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6" tIns="46466" rIns="92936" bIns="46466" numCol="1" anchor="b" anchorCtr="0" compatLnSpc="1">
            <a:prstTxWarp prst="textNoShape">
              <a:avLst/>
            </a:prstTxWarp>
          </a:bodyPr>
          <a:lstStyle>
            <a:lvl1pPr defTabSz="93017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8859018"/>
            <a:ext cx="2976562" cy="4615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6" tIns="46466" rIns="92936" bIns="46466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EE4EF9F-87DF-4B97-BED7-8C55D7DAF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3832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6563" cy="4615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6" tIns="46466" rIns="92936" bIns="46466" numCol="1" anchor="t" anchorCtr="0" compatLnSpc="1">
            <a:prstTxWarp prst="textNoShape">
              <a:avLst/>
            </a:prstTxWarp>
          </a:bodyPr>
          <a:lstStyle>
            <a:lvl1pPr defTabSz="93017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1"/>
            <a:ext cx="2976562" cy="4615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6" tIns="46466" rIns="92936" bIns="46466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25" y="693738"/>
            <a:ext cx="4618038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9" y="4391582"/>
            <a:ext cx="5038725" cy="42350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6" tIns="46466" rIns="92936" bIns="46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59018"/>
            <a:ext cx="2976563" cy="4615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6" tIns="46466" rIns="92936" bIns="46466" numCol="1" anchor="b" anchorCtr="0" compatLnSpc="1">
            <a:prstTxWarp prst="textNoShape">
              <a:avLst/>
            </a:prstTxWarp>
          </a:bodyPr>
          <a:lstStyle>
            <a:lvl1pPr defTabSz="93017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8859018"/>
            <a:ext cx="2976562" cy="4615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6" tIns="46466" rIns="92936" bIns="46466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06FD7DD-5E1A-409E-8F90-0E90166B5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7803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indent="1588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indent="1588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indent="317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indent="317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FD7DD-5E1A-409E-8F90-0E90166B5D8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732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get rid of shadow and make sure hyperlink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FD7DD-5E1A-409E-8F90-0E90166B5D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69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884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84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9C25-DA44-49E0-8193-3FA8A40C512E}" type="datetime1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02FC-C5F2-4CEA-B243-798B0E183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7A8DB-1985-4054-ABE3-A86A37163383}" type="datetime1">
              <a:rPr lang="en-US" smtClean="0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AC67-68B0-478E-B5C5-ECA0A8DD3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E518E-1695-436C-AAE5-7F1CBF3923A6}" type="datetime1">
              <a:rPr lang="en-US" smtClean="0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16BC-8B55-4BE1-9323-2FE957CD0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846B-9004-44B5-9CB1-ED96F1B6C98B}" type="datetime1">
              <a:rPr lang="en-US" smtClean="0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CDE67-88DE-43A7-B13E-055BBAD6AB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8353-185D-462E-A91D-7F86CDB66F44}" type="datetime1">
              <a:rPr lang="en-US" smtClean="0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6CC1B-3F79-4512-AB32-03C1B0B303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1E6B-ED2D-4389-A779-77D7EE591AD3}" type="datetime1">
              <a:rPr lang="en-US" smtClean="0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AF95F-662C-4303-8907-63711C9F47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8ED8-D83F-44AB-9907-BAD5BE479772}" type="datetime1">
              <a:rPr lang="en-US" smtClean="0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9106-85A2-4DF3-8F5A-260FDB79C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0886-AC87-4863-A2CF-0E1ECCAA6B40}" type="datetime1">
              <a:rPr lang="en-US" smtClean="0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230E-0CCF-426A-BB6B-05ACF007ED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E9DA-8B06-4388-86BD-D07DC3C83944}" type="datetime1">
              <a:rPr lang="en-US" smtClean="0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634A-833A-44D2-BC02-0A5CC48BA0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01D4-1FE4-41BC-B6BC-6744AB3F13FA}" type="datetime1">
              <a:rPr lang="en-US" smtClean="0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7ABE-C488-450E-97C7-40E8D53CD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F36A-1592-40A2-BE6C-AFB5A8583702}" type="datetime1">
              <a:rPr lang="en-US" smtClean="0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5192-301D-4D9F-BD3E-6096299231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8F09-EE35-44B5-B8DB-DA491E84183D}" type="datetime1">
              <a:rPr lang="en-US" smtClean="0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CF51-64DF-4417-9D44-151AE63776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7000" contras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74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" name="Rectangle 6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38407B3-5063-411B-8633-77B6C5AA51DB}" type="datetime1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1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23F19E1-44AA-4BDA-8038-C6803728A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5" r:id="rId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38407B3-5063-411B-8633-77B6C5AA51DB}" type="datetime1">
              <a:rPr lang="en-US" smtClean="0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3F19E1-44AA-4BDA-8038-C6803728A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  <p:bldP spid="259075" grpId="0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ih.net/compliance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B294229-D894-4AF7-9F1C-C40B3897F32E}" type="slidenum">
              <a:rPr lang="en-US" sz="1400"/>
              <a:pPr>
                <a:defRPr/>
              </a:pPr>
              <a:t>1</a:t>
            </a:fld>
            <a:endParaRPr lang="en-US" sz="1400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6450"/>
            <a:ext cx="8229600" cy="11398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tx1"/>
                </a:solidFill>
                <a:latin typeface="Garamond" pitchFamily="18" charset="0"/>
              </a:rPr>
              <a:t>     </a:t>
            </a:r>
            <a:r>
              <a:rPr lang="en-US" sz="6000" dirty="0" smtClean="0">
                <a:solidFill>
                  <a:schemeClr val="tx1"/>
                </a:solidFill>
                <a:latin typeface="Garamond" pitchFamily="18" charset="0"/>
              </a:rPr>
              <a:t>Compliance Training</a:t>
            </a:r>
          </a:p>
        </p:txBody>
      </p:sp>
      <p:pic>
        <p:nvPicPr>
          <p:cNvPr id="5124" name="Picture 42" descr="CorporateCompliance_logo_v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125538"/>
            <a:ext cx="47132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BB6A739-B38F-461C-BC5C-344195F5543E}" type="slidenum">
              <a:rPr lang="en-US" sz="1400"/>
              <a:pPr>
                <a:defRPr/>
              </a:pPr>
              <a:t>10</a:t>
            </a:fld>
            <a:endParaRPr lang="en-US" sz="1400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/>
              <a:t>IMPORTANT 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880828"/>
            <a:ext cx="7910636" cy="248443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Compliance ultimately depends on each individual within the organization choosing to do the right thing, even when it is inconvenient or takes more time.</a:t>
            </a:r>
          </a:p>
          <a:p>
            <a:pPr marL="0" indent="0" eaLnBrk="1" hangingPunct="1">
              <a:defRPr/>
            </a:pPr>
            <a:endParaRPr lang="en-US" dirty="0" smtClean="0"/>
          </a:p>
        </p:txBody>
      </p:sp>
      <p:pic>
        <p:nvPicPr>
          <p:cNvPr id="28677" name="Picture 5" descr="MCj010474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591050"/>
            <a:ext cx="16192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  <p:bldP spid="2007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0678933-25FA-422D-B174-1AF86A523C28}" type="slidenum">
              <a:rPr lang="en-US" sz="1400"/>
              <a:pPr>
                <a:defRPr/>
              </a:pPr>
              <a:t>11</a:t>
            </a:fld>
            <a:endParaRPr lang="en-US" sz="1400" dirty="0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4800" dirty="0" smtClean="0"/>
              <a:t>Contact Info</a:t>
            </a:r>
            <a:endParaRPr lang="en-US" sz="4800" dirty="0" smtClean="0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1259632" y="4905164"/>
            <a:ext cx="63373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Rockwell Extra Bold" pitchFamily="18" charset="0"/>
              </a:rPr>
              <a:t>Thank You!!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2708920"/>
            <a:ext cx="468052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April Holmes-Peters, CPA, CIA, CHC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Corporate Compliance Officer</a:t>
            </a: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april.holmes-peters@sih.net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618.457.5200 ext. 67032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DF85B76A-8C44-41D7-A891-6F7D4CECA271}" type="slidenum">
              <a:rPr lang="en-US" sz="1400"/>
              <a:pPr>
                <a:defRPr/>
              </a:pPr>
              <a:t>2</a:t>
            </a:fld>
            <a:endParaRPr lang="en-US" sz="140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60648"/>
            <a:ext cx="82296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dirty="0"/>
              <a:t>Training Objectives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91580" y="1736812"/>
            <a:ext cx="7848600" cy="3779837"/>
          </a:xfrm>
        </p:spPr>
        <p:txBody>
          <a:bodyPr/>
          <a:lstStyle/>
          <a:p>
            <a:pPr marL="457200" indent="-457200" eaLnBrk="1" hangingPunct="1">
              <a:spcBef>
                <a:spcPts val="24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Understand the purpose of the Corporate Compliance Program.</a:t>
            </a:r>
            <a:endParaRPr lang="en-US" sz="2800" dirty="0" smtClean="0"/>
          </a:p>
          <a:p>
            <a:pPr marL="457200" indent="-457200" eaLnBrk="1" hangingPunct="1">
              <a:spcBef>
                <a:spcPts val="24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Understand the role of the Corporate Compliance Department.</a:t>
            </a:r>
            <a:endParaRPr lang="en-US" sz="1200" dirty="0" smtClean="0"/>
          </a:p>
          <a:p>
            <a:pPr marL="457200" indent="-457200" eaLnBrk="1" hangingPunct="1">
              <a:spcBef>
                <a:spcPts val="24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Understand your role in compliance.</a:t>
            </a:r>
          </a:p>
        </p:txBody>
      </p:sp>
      <p:pic>
        <p:nvPicPr>
          <p:cNvPr id="2" name="Picture 13" descr="MCj038888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5300663"/>
            <a:ext cx="10620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31AAEE42-60F7-4978-AB27-403187279664}" type="slidenum">
              <a:rPr lang="en-US" sz="1400"/>
              <a:pPr>
                <a:defRPr/>
              </a:pPr>
              <a:t>3</a:t>
            </a:fld>
            <a:endParaRPr lang="en-US" sz="1400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27076" y="224644"/>
            <a:ext cx="8316924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dirty="0"/>
              <a:t>What is </a:t>
            </a:r>
            <a:r>
              <a:rPr lang="en-US" dirty="0" smtClean="0"/>
              <a:t>Compliance…</a:t>
            </a:r>
            <a:endParaRPr lang="en-US" dirty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8163" y="1520788"/>
            <a:ext cx="8605837" cy="5076564"/>
          </a:xfrm>
        </p:spPr>
        <p:txBody>
          <a:bodyPr/>
          <a:lstStyle/>
          <a:p>
            <a:pPr marL="457200" indent="-457200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…Conducting a business and oneself in an ethical, moral, and legal manner.</a:t>
            </a:r>
          </a:p>
          <a:p>
            <a:pPr marL="457200" indent="-457200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1200" dirty="0" smtClean="0"/>
          </a:p>
          <a:p>
            <a:pPr marL="457200" indent="-457200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The SIH Compliance Program focuses on fraud and abuse in the Medicare and Medicaid programs, but also includes other laws, and regulations.</a:t>
            </a:r>
          </a:p>
          <a:p>
            <a:pPr marL="457200" indent="-457200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1200" dirty="0" smtClean="0"/>
          </a:p>
          <a:p>
            <a:pPr marL="457200" indent="-457200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It is doing the right thing and the RIGHT thing to do!</a:t>
            </a:r>
          </a:p>
          <a:p>
            <a:pPr marL="457200" indent="-4572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D10253E0-3481-49AB-9434-C6576E696912}" type="slidenum">
              <a:rPr lang="en-US" sz="1400"/>
              <a:pPr>
                <a:defRPr/>
              </a:pPr>
              <a:t>4</a:t>
            </a:fld>
            <a:endParaRPr lang="en-US" sz="1400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225425"/>
            <a:ext cx="7812868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dirty="0"/>
              <a:t>Corporate Compliance Program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1664804"/>
            <a:ext cx="4537075" cy="42830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8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dirty="0" smtClean="0"/>
              <a:t>SIH’s program that promotes ethical and legal business practices. It is designed to prevent, detect, correct and, if necessary, report non-compliant activity to the appropriate Federal and State authorities.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000" dirty="0" smtClean="0"/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5508104" y="1628800"/>
            <a:ext cx="3060340" cy="452431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                                               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44108" y="5625244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339933"/>
                </a:solidFill>
                <a:hlinkClick r:id="rId2"/>
              </a:rPr>
              <a:t>Click</a:t>
            </a:r>
            <a:r>
              <a:rPr lang="en-US" sz="1400" dirty="0" smtClean="0">
                <a:solidFill>
                  <a:srgbClr val="339933"/>
                </a:solidFill>
              </a:rPr>
              <a:t> here to </a:t>
            </a:r>
            <a:r>
              <a:rPr lang="en-US" sz="1400" dirty="0" smtClean="0">
                <a:solidFill>
                  <a:srgbClr val="339933"/>
                </a:solidFill>
              </a:rPr>
              <a:t>access</a:t>
            </a:r>
            <a:endParaRPr lang="en-US" sz="1400" dirty="0">
              <a:solidFill>
                <a:srgbClr val="3399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148" y="1844824"/>
            <a:ext cx="2340260" cy="365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D62B3959-1536-42D9-A943-4DCB71C29FA8}" type="slidenum">
              <a:rPr lang="en-US" sz="1400"/>
              <a:pPr>
                <a:defRPr/>
              </a:pPr>
              <a:t>5</a:t>
            </a:fld>
            <a:endParaRPr lang="en-US" sz="1400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4" y="277813"/>
            <a:ext cx="7488832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dirty="0" smtClean="0"/>
              <a:t>Code of Ethics and Conduct</a:t>
            </a:r>
            <a:endParaRPr lang="en-US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7564" y="1736812"/>
            <a:ext cx="8229600" cy="4932548"/>
          </a:xfrm>
          <a:ln>
            <a:noFill/>
          </a:ln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2000" b="1" dirty="0" smtClean="0"/>
              <a:t>Why have a Code of Ethics and Conduct?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To uphold our mission, values, and ethics.  The core of SIH and the Medical Group.</a:t>
            </a:r>
          </a:p>
          <a:p>
            <a:pPr lvl="1">
              <a:buClr>
                <a:schemeClr val="tx1"/>
              </a:buClr>
              <a:buNone/>
              <a:defRPr/>
            </a:pPr>
            <a:endParaRPr lang="en-US" sz="1000" dirty="0" smtClean="0"/>
          </a:p>
          <a:p>
            <a:pPr>
              <a:buClr>
                <a:schemeClr val="tx1"/>
              </a:buClr>
              <a:defRPr/>
            </a:pPr>
            <a:r>
              <a:rPr lang="en-US" sz="2000" b="1" dirty="0" smtClean="0"/>
              <a:t>To whom</a:t>
            </a:r>
            <a:r>
              <a:rPr lang="en-US" sz="2000" b="1" dirty="0" smtClean="0"/>
              <a:t> </a:t>
            </a:r>
            <a:r>
              <a:rPr lang="en-US" sz="2000" b="1" dirty="0" smtClean="0"/>
              <a:t>do they apply to?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Everyone!  We should incorporate the Code of Ethics in our day to day operations.</a:t>
            </a:r>
          </a:p>
          <a:p>
            <a:pPr lvl="1">
              <a:buClr>
                <a:schemeClr val="tx1"/>
              </a:buClr>
              <a:defRPr/>
            </a:pPr>
            <a:endParaRPr lang="en-US" sz="1000" dirty="0" smtClean="0"/>
          </a:p>
          <a:p>
            <a:pPr>
              <a:buClr>
                <a:schemeClr val="tx1"/>
              </a:buClr>
              <a:defRPr/>
            </a:pPr>
            <a:r>
              <a:rPr lang="en-US" sz="2000" b="1" dirty="0" smtClean="0"/>
              <a:t>What does the Code of Ethics cover?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Things like treatment of patients, documentation, integrity and security of business records, patient and employee safety, obligation to report compliance violations.</a:t>
            </a:r>
          </a:p>
          <a:p>
            <a:pPr lvl="1">
              <a:buClr>
                <a:schemeClr val="tx1"/>
              </a:buClr>
              <a:buNone/>
              <a:defRPr/>
            </a:pPr>
            <a:endParaRPr lang="en-US" sz="1000" dirty="0" smtClean="0"/>
          </a:p>
          <a:p>
            <a:pPr>
              <a:buClr>
                <a:schemeClr val="tx1"/>
              </a:buClr>
              <a:defRPr/>
            </a:pPr>
            <a:r>
              <a:rPr lang="en-US" sz="2000" b="1" dirty="0" smtClean="0"/>
              <a:t>Where can you find the Code of Ethics?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The Intranet, the SIH webpage, and the Compliance Program.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7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D4BEC621-FF4A-4F95-B088-B0EADADA7EEE}" type="slidenum">
              <a:rPr lang="en-US" sz="1400"/>
              <a:pPr>
                <a:defRPr/>
              </a:pPr>
              <a:t>6</a:t>
            </a:fld>
            <a:endParaRPr lang="en-US" sz="140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195736" y="620688"/>
            <a:ext cx="6948264" cy="90052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400" dirty="0" smtClean="0">
                <a:solidFill>
                  <a:schemeClr val="tx2"/>
                </a:solidFill>
              </a:rPr>
              <a:t>Compliance Helpline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511660" y="1628800"/>
            <a:ext cx="6457950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 eaLnBrk="1" hangingPunct="1"/>
            <a:r>
              <a:rPr lang="en-US" sz="2600" b="1" dirty="0">
                <a:latin typeface="Comic Sans MS" pitchFamily="66" charset="0"/>
              </a:rPr>
              <a:t>You have questions . . . </a:t>
            </a:r>
          </a:p>
          <a:p>
            <a:pPr algn="ctr" eaLnBrk="1" hangingPunct="1"/>
            <a:r>
              <a:rPr lang="en-US" sz="2600" b="1" dirty="0">
                <a:latin typeface="Comic Sans MS" pitchFamily="66" charset="0"/>
              </a:rPr>
              <a:t>we’ll get answers!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2123728" y="2708920"/>
            <a:ext cx="4972050" cy="1714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 eaLnBrk="1" hangingPunct="1"/>
            <a:r>
              <a:rPr lang="en-US" sz="3600" dirty="0">
                <a:latin typeface="Times New Roman" pitchFamily="18" charset="0"/>
              </a:rPr>
              <a:t>1.800.965.4583 </a:t>
            </a:r>
          </a:p>
          <a:p>
            <a:pPr algn="ctr" eaLnBrk="1" hangingPunct="1"/>
            <a:r>
              <a:rPr lang="en-US" sz="3600" dirty="0">
                <a:latin typeface="Times New Roman" pitchFamily="18" charset="0"/>
              </a:rPr>
              <a:t>or </a:t>
            </a:r>
          </a:p>
          <a:p>
            <a:pPr algn="ctr" eaLnBrk="1" hangingPunct="1"/>
            <a:r>
              <a:rPr lang="en-US" sz="3600" dirty="0">
                <a:latin typeface="Times New Roman" pitchFamily="18" charset="0"/>
              </a:rPr>
              <a:t>618.529.2540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576263" y="4545013"/>
            <a:ext cx="7993062" cy="18002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 eaLnBrk="1" hangingPunct="1"/>
            <a:r>
              <a:rPr lang="en-US" sz="2600" b="1" dirty="0">
                <a:latin typeface="Times New Roman" pitchFamily="18" charset="0"/>
              </a:rPr>
              <a:t>The Helpline is available 24 hours a day, 7 days a week. </a:t>
            </a:r>
          </a:p>
          <a:p>
            <a:pPr algn="ctr" eaLnBrk="1" hangingPunct="1"/>
            <a:r>
              <a:rPr lang="en-US" sz="2600" b="1" dirty="0">
                <a:latin typeface="Times New Roman" pitchFamily="18" charset="0"/>
              </a:rPr>
              <a:t>All calls are confidential. </a:t>
            </a:r>
          </a:p>
          <a:p>
            <a:pPr algn="ctr" eaLnBrk="1" hangingPunct="1"/>
            <a:r>
              <a:rPr lang="en-US" sz="2600" b="1" dirty="0">
                <a:latin typeface="Times New Roman" pitchFamily="18" charset="0"/>
              </a:rPr>
              <a:t>SIH prohibits retaliation against anyone who in good faith reports an actual or potential violation.</a:t>
            </a:r>
            <a:endParaRPr lang="en-US" sz="26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1483F7A-51D2-499A-86CE-1DBDAFAD3786}" type="slidenum">
              <a:rPr lang="en-US" sz="1400"/>
              <a:pPr>
                <a:defRPr/>
              </a:pPr>
              <a:t>7</a:t>
            </a:fld>
            <a:endParaRPr lang="en-US" sz="140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0648"/>
            <a:ext cx="82296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dirty="0"/>
              <a:t>Compliance Training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2024844"/>
            <a:ext cx="7612063" cy="3821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Required by the federal government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b="1" u="sng" dirty="0" smtClean="0"/>
              <a:t>ALL</a:t>
            </a:r>
            <a:r>
              <a:rPr lang="en-US" dirty="0" smtClean="0"/>
              <a:t> SIH workforce members receive Compliance Training upon hire.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Employees receive refresher                   training every year.</a:t>
            </a:r>
          </a:p>
        </p:txBody>
      </p:sp>
      <p:pic>
        <p:nvPicPr>
          <p:cNvPr id="16389" name="Picture 13" descr="MCj039812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437112"/>
            <a:ext cx="16779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6962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Compliance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Audit and monitor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Research rules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Review/assist outside audit activity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Educate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Participate on multidisciplinary teams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Help maintain strong compliance program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Perform annual risk </a:t>
            </a:r>
            <a:r>
              <a:rPr lang="en-US" sz="2800" dirty="0"/>
              <a:t>assessment </a:t>
            </a:r>
            <a:r>
              <a:rPr lang="en-US" sz="2800" dirty="0" smtClean="0"/>
              <a:t>survey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5A47C-C532-4905-BA5B-11A4FBC016DD}" type="slidenum">
              <a:rPr lang="en-US" sz="1400" smtClean="0"/>
              <a:pPr>
                <a:defRPr/>
              </a:pPr>
              <a:t>8</a:t>
            </a:fld>
            <a:endParaRPr 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8D380125-8F85-4B46-A831-FE1113AB1525}" type="slidenum">
              <a:rPr lang="en-US" sz="1400"/>
              <a:pPr>
                <a:defRPr/>
              </a:pPr>
              <a:t>9</a:t>
            </a:fld>
            <a:endParaRPr lang="en-US" sz="1400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24644"/>
            <a:ext cx="82296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dirty="0"/>
              <a:t>Your Responsibility. . .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7524" y="1664804"/>
            <a:ext cx="8296089" cy="5013808"/>
          </a:xfrm>
        </p:spPr>
        <p:txBody>
          <a:bodyPr/>
          <a:lstStyle/>
          <a:p>
            <a:pPr marL="457200" indent="-457200" eaLnBrk="1" hangingPunct="1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800" dirty="0" smtClean="0"/>
              <a:t>Perform duties in an ethical and compliant manner.</a:t>
            </a:r>
          </a:p>
          <a:p>
            <a:pPr marL="457200" indent="-457200" eaLnBrk="1" hangingPunct="1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800" dirty="0" smtClean="0"/>
              <a:t>Adhere to all policies and procedures.</a:t>
            </a:r>
          </a:p>
          <a:p>
            <a:pPr marL="457200" indent="-457200" eaLnBrk="1" hangingPunct="1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800" dirty="0" smtClean="0"/>
              <a:t>Report potential violations of policies, Compliance Program, or Code of Ethics.</a:t>
            </a:r>
          </a:p>
          <a:p>
            <a:pPr marL="457200" indent="-457200" eaLnBrk="1" hangingPunct="1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800" dirty="0" smtClean="0"/>
              <a:t>Cooperate with the Compliance Department during investigations and audits.</a:t>
            </a:r>
          </a:p>
          <a:p>
            <a:pPr marL="457200" indent="-457200" eaLnBrk="1" hangingPunct="1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4400" i="1" dirty="0" smtClean="0">
                <a:latin typeface="Bookman Old Style" pitchFamily="18" charset="0"/>
              </a:rPr>
              <a:t>Ask questions &amp; report your concerns. We want to know.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22532" grpId="0"/>
    </p:bldLst>
  </p:timing>
</p:sld>
</file>

<file path=ppt/theme/theme1.xml><?xml version="1.0" encoding="utf-8"?>
<a:theme xmlns:a="http://schemas.openxmlformats.org/drawingml/2006/main" name="2_Ripple">
  <a:themeElements>
    <a:clrScheme name="Ripple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66CCFF"/>
      </a:accent1>
      <a:accent2>
        <a:srgbClr val="9966FF"/>
      </a:accent2>
      <a:accent3>
        <a:srgbClr val="B8B8CA"/>
      </a:accent3>
      <a:accent4>
        <a:srgbClr val="DADADA"/>
      </a:accent4>
      <a:accent5>
        <a:srgbClr val="B8E2FF"/>
      </a:accent5>
      <a:accent6>
        <a:srgbClr val="8A5CE7"/>
      </a:accent6>
      <a:hlink>
        <a:srgbClr val="0099CC"/>
      </a:hlink>
      <a:folHlink>
        <a:srgbClr val="003399"/>
      </a:folHlink>
    </a:clrScheme>
    <a:fontScheme name="2_Rippl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wing puzzle pieces des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42090</TotalTime>
  <Words>471</Words>
  <Application>Microsoft Office PowerPoint</Application>
  <PresentationFormat>On-screen Show (4:3)</PresentationFormat>
  <Paragraphs>90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2_Ripple</vt:lpstr>
      <vt:lpstr>Glowing puzzle pieces design template</vt:lpstr>
      <vt:lpstr>     Compliance Training</vt:lpstr>
      <vt:lpstr>Training Objectives</vt:lpstr>
      <vt:lpstr>What is Compliance…</vt:lpstr>
      <vt:lpstr>Corporate Compliance Program</vt:lpstr>
      <vt:lpstr>Code of Ethics and Conduct</vt:lpstr>
      <vt:lpstr>Slide 6</vt:lpstr>
      <vt:lpstr>Compliance Training</vt:lpstr>
      <vt:lpstr>Compliance Department</vt:lpstr>
      <vt:lpstr>Your Responsibility. . .</vt:lpstr>
      <vt:lpstr>IMPORTANT </vt:lpstr>
      <vt:lpstr>Contact Info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Holmes</dc:creator>
  <cp:lastModifiedBy>aholmes 67032</cp:lastModifiedBy>
  <cp:revision>3216</cp:revision>
  <cp:lastPrinted>2016-06-13T15:33:17Z</cp:lastPrinted>
  <dcterms:created xsi:type="dcterms:W3CDTF">1601-01-01T00:00:00Z</dcterms:created>
  <dcterms:modified xsi:type="dcterms:W3CDTF">2017-09-11T15:51:55Z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